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Anton" pitchFamily="2" charset="7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isket Mono" panose="020B0509050000020004" pitchFamily="49" charset="0"/>
      <p:regular r:id="rId25"/>
    </p:embeddedFont>
    <p:embeddedFont>
      <p:font typeface="DM Sans" pitchFamily="2" charset="77"/>
      <p:regular r:id="rId26"/>
      <p:bold r:id="rId27"/>
      <p:italic r:id="rId28"/>
      <p:boldItalic r:id="rId29"/>
    </p:embeddedFont>
    <p:embeddedFont>
      <p:font typeface="Montserrat Medium" pitchFamily="2" charset="77"/>
      <p:regular r:id="rId30"/>
    </p:embeddedFont>
    <p:embeddedFont>
      <p:font typeface="Open Sans Bold" panose="020B0806030504020204" pitchFamily="34" charset="0"/>
      <p:regular r:id="rId31"/>
      <p:bold r:id="rId32"/>
    </p:embeddedFont>
    <p:embeddedFont>
      <p:font typeface="Open Sauce SemiBold Bold" pitchFamily="2" charset="77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94613" autoAdjust="0"/>
  </p:normalViewPr>
  <p:slideViewPr>
    <p:cSldViewPr>
      <p:cViewPr>
        <p:scale>
          <a:sx n="10" d="100"/>
          <a:sy n="10" d="100"/>
        </p:scale>
        <p:origin x="2984" y="20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.gif"/><Relationship Id="rId4" Type="http://schemas.openxmlformats.org/officeDocument/2006/relationships/image" Target="../media/image4.sv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.gif"/><Relationship Id="rId5" Type="http://schemas.openxmlformats.org/officeDocument/2006/relationships/image" Target="../media/image6.png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.gif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.gif"/><Relationship Id="rId5" Type="http://schemas.openxmlformats.org/officeDocument/2006/relationships/image" Target="../media/image6.png"/><Relationship Id="rId10" Type="http://schemas.openxmlformats.org/officeDocument/2006/relationships/image" Target="../media/image21.svg"/><Relationship Id="rId4" Type="http://schemas.openxmlformats.org/officeDocument/2006/relationships/image" Target="../media/image4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  <p:pic>
        <p:nvPicPr>
          <p:cNvPr id="7" name="lớp học ảo steam qua website hỗ trợ học tập.mp4">
            <a:hlinkClick r:id="" action="ppaction://media"/>
            <a:extLst>
              <a:ext uri="{FF2B5EF4-FFF2-40B4-BE49-F238E27FC236}">
                <a16:creationId xmlns:a16="http://schemas.microsoft.com/office/drawing/2014/main" id="{438F9A38-1E5E-2E6D-FD3C-C838DAFAB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 flipV="1">
            <a:off x="11658600" y="-167435"/>
            <a:ext cx="7645156" cy="2599353"/>
          </a:xfrm>
          <a:custGeom>
            <a:avLst/>
            <a:gdLst/>
            <a:ahLst/>
            <a:cxnLst/>
            <a:rect l="l" t="t" r="r" b="b"/>
            <a:pathLst>
              <a:path w="7645156" h="2599353">
                <a:moveTo>
                  <a:pt x="7645157" y="2599353"/>
                </a:moveTo>
                <a:lnTo>
                  <a:pt x="0" y="2599353"/>
                </a:lnTo>
                <a:lnTo>
                  <a:pt x="0" y="0"/>
                </a:lnTo>
                <a:lnTo>
                  <a:pt x="7645157" y="0"/>
                </a:lnTo>
                <a:lnTo>
                  <a:pt x="7645157" y="259935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4954" y="8721958"/>
            <a:ext cx="5306625" cy="1804253"/>
          </a:xfrm>
          <a:custGeom>
            <a:avLst/>
            <a:gdLst/>
            <a:ahLst/>
            <a:cxnLst/>
            <a:rect l="l" t="t" r="r" b="b"/>
            <a:pathLst>
              <a:path w="5306625" h="1804253">
                <a:moveTo>
                  <a:pt x="0" y="0"/>
                </a:moveTo>
                <a:lnTo>
                  <a:pt x="5306625" y="0"/>
                </a:lnTo>
                <a:lnTo>
                  <a:pt x="5306625" y="1804253"/>
                </a:lnTo>
                <a:lnTo>
                  <a:pt x="0" y="1804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9270797" y="1028700"/>
            <a:ext cx="4415886" cy="4415886"/>
          </a:xfrm>
          <a:custGeom>
            <a:avLst/>
            <a:gdLst/>
            <a:ahLst/>
            <a:cxnLst/>
            <a:rect l="l" t="t" r="r" b="b"/>
            <a:pathLst>
              <a:path w="4415886" h="4415886">
                <a:moveTo>
                  <a:pt x="0" y="0"/>
                </a:moveTo>
                <a:lnTo>
                  <a:pt x="4415886" y="0"/>
                </a:lnTo>
                <a:lnTo>
                  <a:pt x="4415886" y="4415886"/>
                </a:lnTo>
                <a:lnTo>
                  <a:pt x="0" y="4415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21503" y="5061875"/>
            <a:ext cx="8764581" cy="3180813"/>
          </a:xfrm>
          <a:custGeom>
            <a:avLst/>
            <a:gdLst/>
            <a:ahLst/>
            <a:cxnLst/>
            <a:rect l="l" t="t" r="r" b="b"/>
            <a:pathLst>
              <a:path w="8764581" h="3180813">
                <a:moveTo>
                  <a:pt x="0" y="0"/>
                </a:moveTo>
                <a:lnTo>
                  <a:pt x="8764581" y="0"/>
                </a:lnTo>
                <a:lnTo>
                  <a:pt x="8764581" y="3180812"/>
                </a:lnTo>
                <a:lnTo>
                  <a:pt x="0" y="3180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78740" y="2476652"/>
            <a:ext cx="4023693" cy="2585223"/>
          </a:xfrm>
          <a:custGeom>
            <a:avLst/>
            <a:gdLst/>
            <a:ahLst/>
            <a:cxnLst/>
            <a:rect l="l" t="t" r="r" b="b"/>
            <a:pathLst>
              <a:path w="4023693" h="2585223">
                <a:moveTo>
                  <a:pt x="0" y="0"/>
                </a:moveTo>
                <a:lnTo>
                  <a:pt x="4023693" y="0"/>
                </a:lnTo>
                <a:lnTo>
                  <a:pt x="4023693" y="2585223"/>
                </a:lnTo>
                <a:lnTo>
                  <a:pt x="0" y="2585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5954" y="3408493"/>
            <a:ext cx="6891579" cy="406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FFFFFF"/>
                </a:solidFill>
                <a:latin typeface="Anton"/>
              </a:rPr>
              <a:t>- "LÀM QUEN VỚI MÔN HỌC STEAM"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5954" y="2417483"/>
            <a:ext cx="11520481" cy="789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25"/>
              </a:lnSpc>
            </a:pPr>
            <a:r>
              <a:rPr lang="en-US" sz="4661">
                <a:solidFill>
                  <a:srgbClr val="FFFFFF"/>
                </a:solidFill>
                <a:latin typeface="Anton"/>
              </a:rPr>
              <a:t>CHƯƠNG TRÌNH </a:t>
            </a:r>
            <a:r>
              <a:rPr lang="en-US" sz="4661">
                <a:solidFill>
                  <a:srgbClr val="FFE459"/>
                </a:solidFill>
                <a:latin typeface="Anton"/>
              </a:rPr>
              <a:t>DÀNH CHO HỌC SINH TIỂU HỌC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5954" y="9201150"/>
            <a:ext cx="6891579" cy="47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8"/>
              </a:lnSpc>
            </a:pPr>
            <a:r>
              <a:rPr lang="en-US" sz="2741">
                <a:solidFill>
                  <a:srgbClr val="FFFFFF"/>
                </a:solidFill>
                <a:latin typeface="Disket Mono"/>
              </a:rPr>
              <a:t>?STEAMBINHLONG.ASIA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5954" y="5445516"/>
            <a:ext cx="6891579" cy="406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FFFFFF"/>
                </a:solidFill>
                <a:latin typeface="Anton"/>
              </a:rPr>
              <a:t>- "NHẬP MÔN STEAM"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5954" y="4454506"/>
            <a:ext cx="11520481" cy="79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5"/>
              </a:lnSpc>
              <a:spcBef>
                <a:spcPct val="0"/>
              </a:spcBef>
            </a:pPr>
            <a:r>
              <a:rPr lang="en-US" sz="4661" u="none">
                <a:solidFill>
                  <a:srgbClr val="FFFFFF"/>
                </a:solidFill>
                <a:latin typeface="Anton"/>
              </a:rPr>
              <a:t>CHƯƠNG TRÌNH</a:t>
            </a:r>
            <a:r>
              <a:rPr lang="en-US" sz="4661" u="none">
                <a:solidFill>
                  <a:srgbClr val="FFE459"/>
                </a:solidFill>
                <a:latin typeface="Anton"/>
              </a:rPr>
              <a:t> DÀNH CHO HỌC SINH THCS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5954" y="7481017"/>
            <a:ext cx="6891579" cy="406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FFFFFF"/>
                </a:solidFill>
                <a:latin typeface="Anton"/>
              </a:rPr>
              <a:t>- "PHÁT TRIỂN TÀI NĂNG SÁNG TẠO"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954" y="6490007"/>
            <a:ext cx="11520481" cy="79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5"/>
              </a:lnSpc>
              <a:spcBef>
                <a:spcPct val="0"/>
              </a:spcBef>
            </a:pPr>
            <a:r>
              <a:rPr lang="en-US" sz="4661" u="none">
                <a:solidFill>
                  <a:srgbClr val="FFFFFF"/>
                </a:solidFill>
                <a:latin typeface="Anton"/>
              </a:rPr>
              <a:t>CHƯƠNG TRÌNH </a:t>
            </a:r>
            <a:r>
              <a:rPr lang="en-US" sz="4661" u="none">
                <a:solidFill>
                  <a:srgbClr val="FFE459"/>
                </a:solidFill>
                <a:latin typeface="Anton"/>
              </a:rPr>
              <a:t>DÀNH CHO HỌC SINH THPT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F0E8B655-2C1C-475F-636B-8D5ED7F4A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9EBCF67B-82E5-4425-32B3-A54EF0D6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55" r="555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143000"/>
            <a:ext cx="5762906" cy="206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SemiBold Bold"/>
              </a:rPr>
              <a:t>Contact</a:t>
            </a:r>
          </a:p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SemiBold Bold"/>
              </a:rPr>
              <a:t>Us!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98795" y="7143750"/>
            <a:ext cx="7060505" cy="5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\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18" r="55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2037689" y="4209007"/>
            <a:ext cx="5625532" cy="5625532"/>
          </a:xfrm>
          <a:custGeom>
            <a:avLst/>
            <a:gdLst/>
            <a:ahLst/>
            <a:cxnLst/>
            <a:rect l="l" t="t" r="r" b="b"/>
            <a:pathLst>
              <a:path w="5625532" h="5625532">
                <a:moveTo>
                  <a:pt x="0" y="0"/>
                </a:moveTo>
                <a:lnTo>
                  <a:pt x="5625532" y="0"/>
                </a:lnTo>
                <a:lnTo>
                  <a:pt x="5625532" y="5625532"/>
                </a:lnTo>
                <a:lnTo>
                  <a:pt x="0" y="5625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312840" y="4571432"/>
            <a:ext cx="7766334" cy="3883167"/>
          </a:xfrm>
          <a:custGeom>
            <a:avLst/>
            <a:gdLst/>
            <a:ahLst/>
            <a:cxnLst/>
            <a:rect l="l" t="t" r="r" b="b"/>
            <a:pathLst>
              <a:path w="7766334" h="3883167">
                <a:moveTo>
                  <a:pt x="0" y="0"/>
                </a:moveTo>
                <a:lnTo>
                  <a:pt x="7766334" y="0"/>
                </a:lnTo>
                <a:lnTo>
                  <a:pt x="7766334" y="3883167"/>
                </a:lnTo>
                <a:lnTo>
                  <a:pt x="0" y="388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3941" y="4514282"/>
            <a:ext cx="5189553" cy="5625532"/>
          </a:xfrm>
          <a:custGeom>
            <a:avLst/>
            <a:gdLst/>
            <a:ahLst/>
            <a:cxnLst/>
            <a:rect l="l" t="t" r="r" b="b"/>
            <a:pathLst>
              <a:path w="5189553" h="5625532">
                <a:moveTo>
                  <a:pt x="0" y="0"/>
                </a:moveTo>
                <a:lnTo>
                  <a:pt x="5189553" y="0"/>
                </a:lnTo>
                <a:lnTo>
                  <a:pt x="5189553" y="5625532"/>
                </a:lnTo>
                <a:lnTo>
                  <a:pt x="0" y="56255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310" b="63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000" r="13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714625" y="0"/>
            <a:ext cx="12858750" cy="10287000"/>
          </a:xfrm>
          <a:custGeom>
            <a:avLst/>
            <a:gdLst/>
            <a:ahLst/>
            <a:cxnLst/>
            <a:rect l="l" t="t" r="r" b="b"/>
            <a:pathLst>
              <a:path w="12858750" h="10287000">
                <a:moveTo>
                  <a:pt x="0" y="0"/>
                </a:moveTo>
                <a:lnTo>
                  <a:pt x="12858750" y="0"/>
                </a:lnTo>
                <a:lnTo>
                  <a:pt x="128587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000" r="13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55594" y="2005105"/>
            <a:ext cx="14167287" cy="3632265"/>
            <a:chOff x="0" y="0"/>
            <a:chExt cx="5168265" cy="13250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8265" cy="1325060"/>
            </a:xfrm>
            <a:custGeom>
              <a:avLst/>
              <a:gdLst/>
              <a:ahLst/>
              <a:cxnLst/>
              <a:rect l="l" t="t" r="r" b="b"/>
              <a:pathLst>
                <a:path w="5168265" h="1325060">
                  <a:moveTo>
                    <a:pt x="0" y="0"/>
                  </a:moveTo>
                  <a:lnTo>
                    <a:pt x="5168265" y="0"/>
                  </a:lnTo>
                  <a:lnTo>
                    <a:pt x="5168265" y="1325060"/>
                  </a:lnTo>
                  <a:lnTo>
                    <a:pt x="0" y="1325060"/>
                  </a:lnTo>
                  <a:close/>
                </a:path>
              </a:pathLst>
            </a:custGeom>
            <a:solidFill>
              <a:srgbClr val="01206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057400" y="1971768"/>
            <a:ext cx="14165481" cy="3651315"/>
          </a:xfrm>
          <a:custGeom>
            <a:avLst/>
            <a:gdLst/>
            <a:ahLst/>
            <a:cxnLst/>
            <a:rect l="l" t="t" r="r" b="b"/>
            <a:pathLst>
              <a:path w="14165481" h="3651315">
                <a:moveTo>
                  <a:pt x="0" y="0"/>
                </a:moveTo>
                <a:lnTo>
                  <a:pt x="14165481" y="0"/>
                </a:lnTo>
                <a:lnTo>
                  <a:pt x="14165481" y="3651315"/>
                </a:lnTo>
                <a:lnTo>
                  <a:pt x="0" y="365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-14099" t="-53612" r="-14161" b="-53511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2055594" y="1971768"/>
            <a:ext cx="1416728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055594" y="5623083"/>
            <a:ext cx="1419586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208505" y="3790281"/>
            <a:ext cx="366560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7138658" y="7585128"/>
            <a:ext cx="4001159" cy="730105"/>
            <a:chOff x="0" y="0"/>
            <a:chExt cx="5757808" cy="10506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57808" cy="1050646"/>
            </a:xfrm>
            <a:custGeom>
              <a:avLst/>
              <a:gdLst/>
              <a:ahLst/>
              <a:cxnLst/>
              <a:rect l="l" t="t" r="r" b="b"/>
              <a:pathLst>
                <a:path w="5757808" h="1050646">
                  <a:moveTo>
                    <a:pt x="5757808" y="279400"/>
                  </a:moveTo>
                  <a:lnTo>
                    <a:pt x="5757808" y="0"/>
                  </a:lnTo>
                  <a:lnTo>
                    <a:pt x="0" y="0"/>
                  </a:lnTo>
                  <a:lnTo>
                    <a:pt x="0" y="1050646"/>
                  </a:lnTo>
                  <a:lnTo>
                    <a:pt x="5757808" y="1050646"/>
                  </a:lnTo>
                  <a:lnTo>
                    <a:pt x="5757808" y="279400"/>
                  </a:lnTo>
                  <a:close/>
                  <a:moveTo>
                    <a:pt x="5679068" y="279400"/>
                  </a:moveTo>
                  <a:lnTo>
                    <a:pt x="5679068" y="971906"/>
                  </a:lnTo>
                  <a:lnTo>
                    <a:pt x="78740" y="971906"/>
                  </a:lnTo>
                  <a:lnTo>
                    <a:pt x="78740" y="78740"/>
                  </a:lnTo>
                  <a:lnTo>
                    <a:pt x="5679068" y="78740"/>
                  </a:lnTo>
                  <a:lnTo>
                    <a:pt x="5679068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2055594" y="1971768"/>
            <a:ext cx="1416728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2055594" y="5623083"/>
            <a:ext cx="1419586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400000">
            <a:off x="14404367" y="3790281"/>
            <a:ext cx="366560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208505" y="3790281"/>
            <a:ext cx="366560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8049044" y="5250517"/>
            <a:ext cx="2189912" cy="114300"/>
            <a:chOff x="0" y="0"/>
            <a:chExt cx="2919883" cy="152400"/>
          </a:xfrm>
        </p:grpSpPr>
        <p:sp>
          <p:nvSpPr>
            <p:cNvPr id="16" name="AutoShape 16"/>
            <p:cNvSpPr/>
            <p:nvPr/>
          </p:nvSpPr>
          <p:spPr>
            <a:xfrm>
              <a:off x="1467020" y="0"/>
              <a:ext cx="1452863" cy="0"/>
            </a:xfrm>
            <a:prstGeom prst="line">
              <a:avLst/>
            </a:prstGeom>
            <a:ln w="152400" cap="flat">
              <a:solidFill>
                <a:srgbClr val="F7A80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0"/>
              <a:ext cx="1452863" cy="0"/>
            </a:xfrm>
            <a:prstGeom prst="line">
              <a:avLst/>
            </a:prstGeom>
            <a:ln w="152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8" name="Freeform 18"/>
          <p:cNvSpPr/>
          <p:nvPr/>
        </p:nvSpPr>
        <p:spPr>
          <a:xfrm>
            <a:off x="7442343" y="7786699"/>
            <a:ext cx="326962" cy="326962"/>
          </a:xfrm>
          <a:custGeom>
            <a:avLst/>
            <a:gdLst/>
            <a:ahLst/>
            <a:cxnLst/>
            <a:rect l="l" t="t" r="r" b="b"/>
            <a:pathLst>
              <a:path w="326962" h="326962">
                <a:moveTo>
                  <a:pt x="0" y="0"/>
                </a:moveTo>
                <a:lnTo>
                  <a:pt x="326962" y="0"/>
                </a:lnTo>
                <a:lnTo>
                  <a:pt x="326962" y="326962"/>
                </a:lnTo>
                <a:lnTo>
                  <a:pt x="0" y="32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044282" y="7768262"/>
            <a:ext cx="3236047" cy="31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124">
                <a:solidFill>
                  <a:srgbClr val="FFFFFF"/>
                </a:solidFill>
                <a:latin typeface="Roboto"/>
              </a:rPr>
              <a:t>steambinhlong.asia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54718" y="6223698"/>
            <a:ext cx="8611609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Roboto"/>
              </a:rPr>
              <a:t>"TIÊN PHONG ỨNG DỤNG CHUYỂN ĐỔI SỐ TRONG GIÁO DỤC"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87116" y="2358378"/>
            <a:ext cx="13313769" cy="10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120">
                <a:solidFill>
                  <a:srgbClr val="FFFFFF"/>
                </a:solidFill>
                <a:latin typeface="Anton"/>
              </a:rPr>
              <a:t>XIN TRÂN TRỌNG CẢM ƠN CÁC QUÝ THẦY CÔ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66801" y="3645025"/>
            <a:ext cx="14554397" cy="124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2"/>
              </a:lnSpc>
            </a:pPr>
            <a:r>
              <a:rPr lang="en-US" sz="7344" spc="146">
                <a:solidFill>
                  <a:srgbClr val="FFB84E"/>
                </a:solidFill>
                <a:latin typeface="Anton"/>
              </a:rPr>
              <a:t>ĐÃ LẮNG NGHE PHẦN TRÌNH BÀY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" t="173" r="173" b="17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1010590" y="8685744"/>
            <a:ext cx="5306625" cy="1804253"/>
          </a:xfrm>
          <a:custGeom>
            <a:avLst/>
            <a:gdLst/>
            <a:ahLst/>
            <a:cxnLst/>
            <a:rect l="l" t="t" r="r" b="b"/>
            <a:pathLst>
              <a:path w="5306625" h="1804253">
                <a:moveTo>
                  <a:pt x="0" y="0"/>
                </a:moveTo>
                <a:lnTo>
                  <a:pt x="5306625" y="0"/>
                </a:lnTo>
                <a:lnTo>
                  <a:pt x="5306625" y="1804253"/>
                </a:lnTo>
                <a:lnTo>
                  <a:pt x="0" y="1804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3356" y="8862666"/>
            <a:ext cx="401196" cy="401196"/>
          </a:xfrm>
          <a:custGeom>
            <a:avLst/>
            <a:gdLst/>
            <a:ahLst/>
            <a:cxnLst/>
            <a:rect l="l" t="t" r="r" b="b"/>
            <a:pathLst>
              <a:path w="401196" h="401196">
                <a:moveTo>
                  <a:pt x="0" y="0"/>
                </a:moveTo>
                <a:lnTo>
                  <a:pt x="401196" y="0"/>
                </a:lnTo>
                <a:lnTo>
                  <a:pt x="401196" y="401196"/>
                </a:lnTo>
                <a:lnTo>
                  <a:pt x="0" y="401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13356" y="7836708"/>
            <a:ext cx="2866934" cy="656315"/>
            <a:chOff x="0" y="0"/>
            <a:chExt cx="3822578" cy="8750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822578" cy="875087"/>
              <a:chOff x="0" y="0"/>
              <a:chExt cx="812800" cy="18607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18607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86071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86071"/>
                    </a:lnTo>
                    <a:lnTo>
                      <a:pt x="0" y="186071"/>
                    </a:lnTo>
                    <a:close/>
                  </a:path>
                </a:pathLst>
              </a:custGeom>
              <a:solidFill>
                <a:srgbClr val="20378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13280" tIns="13280" rIns="13280" bIns="13280" rtlCol="0" anchor="ctr"/>
              <a:lstStyle/>
              <a:p>
                <a:pPr algn="ctr">
                  <a:lnSpc>
                    <a:spcPts val="2933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64908" y="168806"/>
              <a:ext cx="3092762" cy="489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4"/>
                </a:lnSpc>
              </a:pPr>
              <a:r>
                <a:rPr lang="en-US" sz="2182" dirty="0">
                  <a:solidFill>
                    <a:srgbClr val="FDF701"/>
                  </a:solidFill>
                  <a:latin typeface="Montserrat Medium" pitchFamily="2" charset="77"/>
                </a:rPr>
                <a:t>TÌM HIỂU THÊM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flipH="1" flipV="1">
            <a:off x="11653433" y="0"/>
            <a:ext cx="7645156" cy="2599353"/>
          </a:xfrm>
          <a:custGeom>
            <a:avLst/>
            <a:gdLst/>
            <a:ahLst/>
            <a:cxnLst/>
            <a:rect l="l" t="t" r="r" b="b"/>
            <a:pathLst>
              <a:path w="7645156" h="2599353">
                <a:moveTo>
                  <a:pt x="7645157" y="2599353"/>
                </a:moveTo>
                <a:lnTo>
                  <a:pt x="0" y="2599353"/>
                </a:lnTo>
                <a:lnTo>
                  <a:pt x="0" y="0"/>
                </a:lnTo>
                <a:lnTo>
                  <a:pt x="7645157" y="0"/>
                </a:lnTo>
                <a:lnTo>
                  <a:pt x="7645157" y="259935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71914" y="2475528"/>
            <a:ext cx="15544171" cy="331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>
                <a:solidFill>
                  <a:srgbClr val="FF5757"/>
                </a:solidFill>
                <a:latin typeface="Anton"/>
              </a:rPr>
              <a:t>LỚP HỌC ẢO STEAM</a:t>
            </a:r>
          </a:p>
          <a:p>
            <a:pPr algn="ctr">
              <a:lnSpc>
                <a:spcPts val="13300"/>
              </a:lnSpc>
            </a:pPr>
            <a:r>
              <a:rPr lang="en-US" sz="9500">
                <a:solidFill>
                  <a:srgbClr val="20378E"/>
                </a:solidFill>
                <a:latin typeface="Anton"/>
              </a:rPr>
              <a:t>QUA WEBSITE HỖ TRỢ HỌC TẬP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635" y="6310300"/>
            <a:ext cx="14158731" cy="669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99" dirty="0">
                <a:solidFill>
                  <a:srgbClr val="000000"/>
                </a:solidFill>
                <a:latin typeface="Anton"/>
              </a:rPr>
              <a:t>"TIÊN PHONG ỨNG DỤNG </a:t>
            </a:r>
            <a:r>
              <a:rPr lang="en-US" sz="3999" spc="99" dirty="0">
                <a:solidFill>
                  <a:srgbClr val="FF5757"/>
                </a:solidFill>
                <a:latin typeface="Anton"/>
              </a:rPr>
              <a:t>CHUYỂN ĐỔI SỐ TRONG GIÁO DỤC"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8133" y="8849804"/>
            <a:ext cx="4024498" cy="37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4"/>
              </a:lnSpc>
            </a:pPr>
            <a:r>
              <a:rPr lang="en-US" sz="2182">
                <a:solidFill>
                  <a:srgbClr val="000000"/>
                </a:solidFill>
                <a:latin typeface="DM Sans"/>
              </a:rPr>
              <a:t>steambinhlong.asia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34" r="123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406" b="114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218741" y="1360360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2800" y="4730044"/>
            <a:ext cx="7315200" cy="3828288"/>
          </a:xfrm>
          <a:custGeom>
            <a:avLst/>
            <a:gdLst/>
            <a:ahLst/>
            <a:cxnLst/>
            <a:rect l="l" t="t" r="r" b="b"/>
            <a:pathLst>
              <a:path w="7315200" h="3828288">
                <a:moveTo>
                  <a:pt x="0" y="0"/>
                </a:moveTo>
                <a:lnTo>
                  <a:pt x="7315200" y="0"/>
                </a:lnTo>
                <a:lnTo>
                  <a:pt x="7315200" y="3828288"/>
                </a:lnTo>
                <a:lnTo>
                  <a:pt x="0" y="382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081250" y="2285325"/>
            <a:ext cx="12671900" cy="5190300"/>
            <a:chOff x="0" y="0"/>
            <a:chExt cx="3337455" cy="13669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7455" cy="1366993"/>
            </a:xfrm>
            <a:custGeom>
              <a:avLst/>
              <a:gdLst/>
              <a:ahLst/>
              <a:cxnLst/>
              <a:rect l="l" t="t" r="r" b="b"/>
              <a:pathLst>
                <a:path w="3337455" h="1366993">
                  <a:moveTo>
                    <a:pt x="0" y="0"/>
                  </a:moveTo>
                  <a:lnTo>
                    <a:pt x="3337455" y="0"/>
                  </a:lnTo>
                  <a:lnTo>
                    <a:pt x="3337455" y="1366993"/>
                  </a:lnTo>
                  <a:lnTo>
                    <a:pt x="0" y="1366993"/>
                  </a:lnTo>
                  <a:close/>
                </a:path>
              </a:pathLst>
            </a:custGeom>
            <a:solidFill>
              <a:srgbClr val="041F4D"/>
            </a:solidFill>
            <a:ln w="95250">
              <a:solidFill>
                <a:srgbClr val="214E89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75100" y="3390975"/>
            <a:ext cx="9684200" cy="133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0"/>
              </a:lnSpc>
            </a:pPr>
            <a:r>
              <a:rPr lang="en-US" sz="10299">
                <a:solidFill>
                  <a:srgbClr val="FFE459"/>
                </a:solidFill>
                <a:latin typeface="Anton"/>
              </a:rPr>
              <a:t>CÁC LĨNH VỰC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75100" y="5372100"/>
            <a:ext cx="9684200" cy="133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0"/>
              </a:lnSpc>
            </a:pPr>
            <a:r>
              <a:rPr lang="en-US" sz="10299">
                <a:solidFill>
                  <a:srgbClr val="FFFFFF"/>
                </a:solidFill>
                <a:latin typeface="Anton"/>
              </a:rPr>
              <a:t>CỤ THỂ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" t="173" r="173" b="17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844988" y="8851346"/>
            <a:ext cx="5306625" cy="1804253"/>
          </a:xfrm>
          <a:custGeom>
            <a:avLst/>
            <a:gdLst/>
            <a:ahLst/>
            <a:cxnLst/>
            <a:rect l="l" t="t" r="r" b="b"/>
            <a:pathLst>
              <a:path w="5306625" h="1804253">
                <a:moveTo>
                  <a:pt x="0" y="0"/>
                </a:moveTo>
                <a:lnTo>
                  <a:pt x="5306625" y="0"/>
                </a:lnTo>
                <a:lnTo>
                  <a:pt x="5306625" y="1804253"/>
                </a:lnTo>
                <a:lnTo>
                  <a:pt x="0" y="180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8958" y="9028268"/>
            <a:ext cx="401196" cy="401196"/>
          </a:xfrm>
          <a:custGeom>
            <a:avLst/>
            <a:gdLst/>
            <a:ahLst/>
            <a:cxnLst/>
            <a:rect l="l" t="t" r="r" b="b"/>
            <a:pathLst>
              <a:path w="401196" h="401196">
                <a:moveTo>
                  <a:pt x="0" y="0"/>
                </a:moveTo>
                <a:lnTo>
                  <a:pt x="401196" y="0"/>
                </a:lnTo>
                <a:lnTo>
                  <a:pt x="401196" y="401195"/>
                </a:lnTo>
                <a:lnTo>
                  <a:pt x="0" y="401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1653433" y="0"/>
            <a:ext cx="7645156" cy="2599353"/>
          </a:xfrm>
          <a:custGeom>
            <a:avLst/>
            <a:gdLst/>
            <a:ahLst/>
            <a:cxnLst/>
            <a:rect l="l" t="t" r="r" b="b"/>
            <a:pathLst>
              <a:path w="7645156" h="2599353">
                <a:moveTo>
                  <a:pt x="7645157" y="2599353"/>
                </a:moveTo>
                <a:lnTo>
                  <a:pt x="0" y="2599353"/>
                </a:lnTo>
                <a:lnTo>
                  <a:pt x="0" y="0"/>
                </a:lnTo>
                <a:lnTo>
                  <a:pt x="7645157" y="0"/>
                </a:lnTo>
                <a:lnTo>
                  <a:pt x="7645157" y="25993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55515" y="2954304"/>
            <a:ext cx="8473852" cy="6305958"/>
          </a:xfrm>
          <a:custGeom>
            <a:avLst/>
            <a:gdLst/>
            <a:ahLst/>
            <a:cxnLst/>
            <a:rect l="l" t="t" r="r" b="b"/>
            <a:pathLst>
              <a:path w="8473852" h="6305958">
                <a:moveTo>
                  <a:pt x="0" y="0"/>
                </a:moveTo>
                <a:lnTo>
                  <a:pt x="8473852" y="0"/>
                </a:lnTo>
                <a:lnTo>
                  <a:pt x="8473852" y="6305958"/>
                </a:lnTo>
                <a:lnTo>
                  <a:pt x="0" y="6305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8757" y="1571230"/>
            <a:ext cx="12793684" cy="130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07"/>
              </a:lnSpc>
            </a:pPr>
            <a:r>
              <a:rPr lang="en-US" sz="7576" dirty="0">
                <a:solidFill>
                  <a:srgbClr val="20378E"/>
                </a:solidFill>
                <a:latin typeface="Anton"/>
              </a:rPr>
              <a:t>STEAM LẬP TRÌNH NHÚNG &amp; IOT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78958" y="8002310"/>
            <a:ext cx="2866934" cy="656315"/>
            <a:chOff x="0" y="0"/>
            <a:chExt cx="3822578" cy="87508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822578" cy="875087"/>
              <a:chOff x="0" y="0"/>
              <a:chExt cx="812800" cy="18607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8607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86071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86071"/>
                    </a:lnTo>
                    <a:lnTo>
                      <a:pt x="0" y="186071"/>
                    </a:lnTo>
                    <a:close/>
                  </a:path>
                </a:pathLst>
              </a:custGeom>
              <a:solidFill>
                <a:srgbClr val="20378E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13280" tIns="13280" rIns="13280" bIns="13280" rtlCol="0" anchor="ctr"/>
              <a:lstStyle/>
              <a:p>
                <a:pPr algn="ctr">
                  <a:lnSpc>
                    <a:spcPts val="2933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64908" y="168806"/>
              <a:ext cx="3092762" cy="489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4"/>
                </a:lnSpc>
              </a:pPr>
              <a:r>
                <a:rPr lang="en-US" sz="2182" dirty="0">
                  <a:solidFill>
                    <a:srgbClr val="FDF701"/>
                  </a:solidFill>
                  <a:latin typeface="Montserrat Medium" pitchFamily="2" charset="77"/>
                </a:rPr>
                <a:t>TÌM HIỂU THÊM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13735" y="9015406"/>
            <a:ext cx="4024498" cy="37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4"/>
              </a:lnSpc>
            </a:pPr>
            <a:r>
              <a:rPr lang="en-US" sz="2182">
                <a:solidFill>
                  <a:srgbClr val="000000"/>
                </a:solidFill>
                <a:latin typeface="DM Sans"/>
              </a:rPr>
              <a:t>steambinhlong.asia</a:t>
            </a:r>
          </a:p>
        </p:txBody>
      </p:sp>
      <p:sp>
        <p:nvSpPr>
          <p:cNvPr id="14" name="Freeform 14"/>
          <p:cNvSpPr/>
          <p:nvPr/>
        </p:nvSpPr>
        <p:spPr>
          <a:xfrm>
            <a:off x="656073" y="5286847"/>
            <a:ext cx="3822578" cy="1003427"/>
          </a:xfrm>
          <a:custGeom>
            <a:avLst/>
            <a:gdLst/>
            <a:ahLst/>
            <a:cxnLst/>
            <a:rect l="l" t="t" r="r" b="b"/>
            <a:pathLst>
              <a:path w="3822578" h="1003427">
                <a:moveTo>
                  <a:pt x="0" y="0"/>
                </a:moveTo>
                <a:lnTo>
                  <a:pt x="3822578" y="0"/>
                </a:lnTo>
                <a:lnTo>
                  <a:pt x="3822578" y="1003427"/>
                </a:lnTo>
                <a:lnTo>
                  <a:pt x="0" y="10034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39059" y="3988240"/>
            <a:ext cx="3822578" cy="1003427"/>
            <a:chOff x="0" y="0"/>
            <a:chExt cx="5096771" cy="13379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866136" y="327610"/>
              <a:ext cx="3092762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KẾT NỐI THẾ GIỚI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72831" y="5507842"/>
            <a:ext cx="2667010" cy="44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57"/>
              </a:lnSpc>
              <a:spcBef>
                <a:spcPct val="0"/>
              </a:spcBef>
            </a:pPr>
            <a:r>
              <a:rPr lang="en-US" sz="2612" u="none">
                <a:solidFill>
                  <a:srgbClr val="FFFFFF"/>
                </a:solidFill>
                <a:latin typeface="Anton"/>
              </a:rPr>
              <a:t> TẠO SỰ KHÁC BIỆT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39059" y="6467970"/>
            <a:ext cx="3822578" cy="1003427"/>
            <a:chOff x="0" y="0"/>
            <a:chExt cx="5096771" cy="13379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90939" y="355873"/>
              <a:ext cx="4797525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 TIỀM NĂNG NGHỀ NGHIỆP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461637" y="3988240"/>
            <a:ext cx="3822578" cy="1003427"/>
            <a:chOff x="0" y="0"/>
            <a:chExt cx="5096771" cy="13379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835234" y="327610"/>
              <a:ext cx="342630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KIẾN TẠO TƯƠNG LAI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461637" y="5286847"/>
            <a:ext cx="3822578" cy="1003427"/>
            <a:chOff x="0" y="0"/>
            <a:chExt cx="5096771" cy="13379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677729" y="310535"/>
              <a:ext cx="374131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 PHÁT TRIỂN TƯ DUY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461637" y="6467970"/>
            <a:ext cx="3822578" cy="1003427"/>
            <a:chOff x="0" y="0"/>
            <a:chExt cx="5096771" cy="133790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677729" y="355873"/>
              <a:ext cx="374131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FFFFFF"/>
                  </a:solidFill>
                  <a:latin typeface="Anton"/>
                </a:rPr>
                <a:t>TƯƠNG TÁC ĐA NGÀNH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98757" y="2906679"/>
            <a:ext cx="9948134" cy="40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332"/>
              </a:lnSpc>
              <a:spcBef>
                <a:spcPct val="0"/>
              </a:spcBef>
            </a:pPr>
            <a:r>
              <a:rPr lang="en-US" sz="2380" spc="59">
                <a:solidFill>
                  <a:srgbClr val="000000"/>
                </a:solidFill>
                <a:latin typeface="Anton"/>
              </a:rPr>
              <a:t>"TIÊN PHONG ỨNG DỤNG</a:t>
            </a:r>
            <a:r>
              <a:rPr lang="en-US" sz="2380" spc="59">
                <a:solidFill>
                  <a:srgbClr val="FF5757"/>
                </a:solidFill>
                <a:latin typeface="Anton"/>
              </a:rPr>
              <a:t> CHUYỂN ĐỔI SỐ TRO﻿NG GIÁO DỤC"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" t="173" r="173" b="17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010590" y="8685744"/>
            <a:ext cx="5306625" cy="1804253"/>
          </a:xfrm>
          <a:custGeom>
            <a:avLst/>
            <a:gdLst/>
            <a:ahLst/>
            <a:cxnLst/>
            <a:rect l="l" t="t" r="r" b="b"/>
            <a:pathLst>
              <a:path w="5306625" h="1804253">
                <a:moveTo>
                  <a:pt x="0" y="0"/>
                </a:moveTo>
                <a:lnTo>
                  <a:pt x="5306625" y="0"/>
                </a:lnTo>
                <a:lnTo>
                  <a:pt x="5306625" y="1804253"/>
                </a:lnTo>
                <a:lnTo>
                  <a:pt x="0" y="180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3356" y="8862666"/>
            <a:ext cx="401196" cy="401196"/>
          </a:xfrm>
          <a:custGeom>
            <a:avLst/>
            <a:gdLst/>
            <a:ahLst/>
            <a:cxnLst/>
            <a:rect l="l" t="t" r="r" b="b"/>
            <a:pathLst>
              <a:path w="401196" h="401196">
                <a:moveTo>
                  <a:pt x="0" y="0"/>
                </a:moveTo>
                <a:lnTo>
                  <a:pt x="401196" y="0"/>
                </a:lnTo>
                <a:lnTo>
                  <a:pt x="401196" y="401196"/>
                </a:lnTo>
                <a:lnTo>
                  <a:pt x="0" y="401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1653433" y="0"/>
            <a:ext cx="7645156" cy="2599353"/>
          </a:xfrm>
          <a:custGeom>
            <a:avLst/>
            <a:gdLst/>
            <a:ahLst/>
            <a:cxnLst/>
            <a:rect l="l" t="t" r="r" b="b"/>
            <a:pathLst>
              <a:path w="7645156" h="2599353">
                <a:moveTo>
                  <a:pt x="7645157" y="2599353"/>
                </a:moveTo>
                <a:lnTo>
                  <a:pt x="0" y="2599353"/>
                </a:lnTo>
                <a:lnTo>
                  <a:pt x="0" y="0"/>
                </a:lnTo>
                <a:lnTo>
                  <a:pt x="7645157" y="0"/>
                </a:lnTo>
                <a:lnTo>
                  <a:pt x="7645157" y="25993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3155" y="1405628"/>
            <a:ext cx="12793684" cy="130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07"/>
              </a:lnSpc>
            </a:pPr>
            <a:r>
              <a:rPr lang="en-US" sz="7576" dirty="0">
                <a:solidFill>
                  <a:srgbClr val="20378E"/>
                </a:solidFill>
                <a:latin typeface="Anton"/>
              </a:rPr>
              <a:t>STEAM CƠ KHÍ &amp; KỸ THUẬT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13356" y="7836708"/>
            <a:ext cx="2866934" cy="656315"/>
            <a:chOff x="0" y="0"/>
            <a:chExt cx="3822578" cy="87508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822578" cy="875087"/>
              <a:chOff x="0" y="0"/>
              <a:chExt cx="812800" cy="18607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18607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86071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86071"/>
                    </a:lnTo>
                    <a:lnTo>
                      <a:pt x="0" y="186071"/>
                    </a:lnTo>
                    <a:close/>
                  </a:path>
                </a:pathLst>
              </a:custGeom>
              <a:solidFill>
                <a:srgbClr val="20378E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13280" tIns="13280" rIns="13280" bIns="13280" rtlCol="0" anchor="ctr"/>
              <a:lstStyle/>
              <a:p>
                <a:pPr algn="ctr">
                  <a:lnSpc>
                    <a:spcPts val="2933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64908" y="168806"/>
              <a:ext cx="3092762" cy="489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4"/>
                </a:lnSpc>
              </a:pPr>
              <a:r>
                <a:rPr lang="en-US" sz="2182" dirty="0">
                  <a:solidFill>
                    <a:srgbClr val="FDF701"/>
                  </a:solidFill>
                  <a:latin typeface="Montserrat Medium" pitchFamily="2" charset="77"/>
                </a:rPr>
                <a:t>TÌM HIỂU THÊM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8133" y="8849804"/>
            <a:ext cx="4024498" cy="37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4"/>
              </a:lnSpc>
            </a:pPr>
            <a:r>
              <a:rPr lang="en-US" sz="2182">
                <a:solidFill>
                  <a:srgbClr val="000000"/>
                </a:solidFill>
                <a:latin typeface="DM Sans"/>
              </a:rPr>
              <a:t>steambinhlong.asia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73457" y="3822638"/>
            <a:ext cx="3822578" cy="1003427"/>
            <a:chOff x="0" y="0"/>
            <a:chExt cx="5096771" cy="13379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866136" y="327610"/>
              <a:ext cx="3092762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KẾT NỐI THẾ GIỚI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0471" y="5121245"/>
            <a:ext cx="3822578" cy="1003427"/>
            <a:chOff x="0" y="0"/>
            <a:chExt cx="5096771" cy="13379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689011" y="310535"/>
              <a:ext cx="355601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 TẠO SỰ KHÁC BIỆT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73457" y="6302368"/>
            <a:ext cx="3822578" cy="1003427"/>
            <a:chOff x="0" y="0"/>
            <a:chExt cx="5096771" cy="13379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90939" y="355873"/>
              <a:ext cx="4797525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 TIỀM NĂNG NGHỀ NGHIỆP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296035" y="3822638"/>
            <a:ext cx="3822578" cy="1003427"/>
            <a:chOff x="0" y="0"/>
            <a:chExt cx="5096771" cy="13379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835234" y="327610"/>
              <a:ext cx="342630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KIẾN TẠO TƯƠNG LAI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296035" y="5121245"/>
            <a:ext cx="3822578" cy="1003427"/>
            <a:chOff x="0" y="0"/>
            <a:chExt cx="5096771" cy="13379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677729" y="310535"/>
              <a:ext cx="374131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 PHÁT TRIỂN TƯ DUY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296035" y="6302368"/>
            <a:ext cx="3822578" cy="1003427"/>
            <a:chOff x="0" y="0"/>
            <a:chExt cx="5096771" cy="133790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677729" y="355873"/>
              <a:ext cx="374131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FFFFFF"/>
                  </a:solidFill>
                  <a:latin typeface="Anton"/>
                </a:rPr>
                <a:t>TƯƠNG TÁC ĐA NGÀNH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33155" y="2741077"/>
            <a:ext cx="9948134" cy="40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332"/>
              </a:lnSpc>
              <a:spcBef>
                <a:spcPct val="0"/>
              </a:spcBef>
            </a:pPr>
            <a:r>
              <a:rPr lang="en-US" sz="2380" spc="59">
                <a:solidFill>
                  <a:srgbClr val="000000"/>
                </a:solidFill>
                <a:latin typeface="Anton"/>
              </a:rPr>
              <a:t>"TIÊN PHONG ỨNG DỤNG </a:t>
            </a:r>
            <a:r>
              <a:rPr lang="en-US" sz="2380" spc="59">
                <a:solidFill>
                  <a:srgbClr val="FF5757"/>
                </a:solidFill>
                <a:latin typeface="Anton"/>
              </a:rPr>
              <a:t>CHUYỂN ĐỔI SỐ TRO﻿NG GIÁO DỤC"</a:t>
            </a:r>
          </a:p>
        </p:txBody>
      </p:sp>
      <p:sp>
        <p:nvSpPr>
          <p:cNvPr id="32" name="Freeform 32"/>
          <p:cNvSpPr/>
          <p:nvPr/>
        </p:nvSpPr>
        <p:spPr>
          <a:xfrm>
            <a:off x="7743667" y="2055432"/>
            <a:ext cx="9662172" cy="7500261"/>
          </a:xfrm>
          <a:custGeom>
            <a:avLst/>
            <a:gdLst/>
            <a:ahLst/>
            <a:cxnLst/>
            <a:rect l="l" t="t" r="r" b="b"/>
            <a:pathLst>
              <a:path w="9662172" h="7500261">
                <a:moveTo>
                  <a:pt x="0" y="0"/>
                </a:moveTo>
                <a:lnTo>
                  <a:pt x="9662172" y="0"/>
                </a:lnTo>
                <a:lnTo>
                  <a:pt x="9662172" y="7500261"/>
                </a:lnTo>
                <a:lnTo>
                  <a:pt x="0" y="75002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" t="173" r="173" b="17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010590" y="8838619"/>
            <a:ext cx="5306625" cy="1804253"/>
          </a:xfrm>
          <a:custGeom>
            <a:avLst/>
            <a:gdLst/>
            <a:ahLst/>
            <a:cxnLst/>
            <a:rect l="l" t="t" r="r" b="b"/>
            <a:pathLst>
              <a:path w="5306625" h="1804253">
                <a:moveTo>
                  <a:pt x="0" y="0"/>
                </a:moveTo>
                <a:lnTo>
                  <a:pt x="5306625" y="0"/>
                </a:lnTo>
                <a:lnTo>
                  <a:pt x="5306625" y="1804253"/>
                </a:lnTo>
                <a:lnTo>
                  <a:pt x="0" y="180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3356" y="9015541"/>
            <a:ext cx="401196" cy="401196"/>
          </a:xfrm>
          <a:custGeom>
            <a:avLst/>
            <a:gdLst/>
            <a:ahLst/>
            <a:cxnLst/>
            <a:rect l="l" t="t" r="r" b="b"/>
            <a:pathLst>
              <a:path w="401196" h="401196">
                <a:moveTo>
                  <a:pt x="0" y="0"/>
                </a:moveTo>
                <a:lnTo>
                  <a:pt x="401196" y="0"/>
                </a:lnTo>
                <a:lnTo>
                  <a:pt x="401196" y="401196"/>
                </a:lnTo>
                <a:lnTo>
                  <a:pt x="0" y="401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1653433" y="0"/>
            <a:ext cx="7645156" cy="2599353"/>
          </a:xfrm>
          <a:custGeom>
            <a:avLst/>
            <a:gdLst/>
            <a:ahLst/>
            <a:cxnLst/>
            <a:rect l="l" t="t" r="r" b="b"/>
            <a:pathLst>
              <a:path w="7645156" h="2599353">
                <a:moveTo>
                  <a:pt x="7645157" y="2599353"/>
                </a:moveTo>
                <a:lnTo>
                  <a:pt x="0" y="2599353"/>
                </a:lnTo>
                <a:lnTo>
                  <a:pt x="0" y="0"/>
                </a:lnTo>
                <a:lnTo>
                  <a:pt x="7645157" y="0"/>
                </a:lnTo>
                <a:lnTo>
                  <a:pt x="7645157" y="25993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3155" y="1558503"/>
            <a:ext cx="12793684" cy="130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07"/>
              </a:lnSpc>
            </a:pPr>
            <a:r>
              <a:rPr lang="en-US" sz="7576" dirty="0">
                <a:solidFill>
                  <a:srgbClr val="20378E"/>
                </a:solidFill>
                <a:latin typeface="Anton"/>
              </a:rPr>
              <a:t>STEAM KHOA HỌC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8133" y="9002679"/>
            <a:ext cx="4024498" cy="37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4"/>
              </a:lnSpc>
            </a:pPr>
            <a:r>
              <a:rPr lang="en-US" sz="2182">
                <a:solidFill>
                  <a:srgbClr val="000000"/>
                </a:solidFill>
                <a:latin typeface="DM Sans"/>
              </a:rPr>
              <a:t>steambinhlong.asia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73457" y="3975513"/>
            <a:ext cx="3822578" cy="1003427"/>
            <a:chOff x="0" y="0"/>
            <a:chExt cx="5096771" cy="13379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866136" y="327610"/>
              <a:ext cx="3092762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KẾT NỐI THẾ GIỚI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0471" y="5274120"/>
            <a:ext cx="3822578" cy="1003427"/>
            <a:chOff x="0" y="0"/>
            <a:chExt cx="5096771" cy="13379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689011" y="310535"/>
              <a:ext cx="355601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 TẠO SỰ KHÁC BIỆT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3457" y="6455243"/>
            <a:ext cx="3822578" cy="1003427"/>
            <a:chOff x="0" y="0"/>
            <a:chExt cx="5096771" cy="13379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90939" y="355873"/>
              <a:ext cx="4797525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 TIỀM NĂNG NGHỀ NGHIỆP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96035" y="3975513"/>
            <a:ext cx="3822578" cy="1003427"/>
            <a:chOff x="0" y="0"/>
            <a:chExt cx="5096771" cy="13379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835234" y="327610"/>
              <a:ext cx="342630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KIẾN TẠO TƯƠNG LAI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296035" y="5274120"/>
            <a:ext cx="3822578" cy="1003427"/>
            <a:chOff x="0" y="0"/>
            <a:chExt cx="5096771" cy="13379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677729" y="310535"/>
              <a:ext cx="374131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 PHÁT TRIỂN TƯ DUY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96035" y="6455243"/>
            <a:ext cx="3822578" cy="1003427"/>
            <a:chOff x="0" y="0"/>
            <a:chExt cx="5096771" cy="13379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677729" y="355873"/>
              <a:ext cx="374131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FFFFFF"/>
                  </a:solidFill>
                  <a:latin typeface="Anton"/>
                </a:rPr>
                <a:t>TƯƠNG TÁC ĐA NGÀNH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3155" y="2893952"/>
            <a:ext cx="9948134" cy="40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332"/>
              </a:lnSpc>
              <a:spcBef>
                <a:spcPct val="0"/>
              </a:spcBef>
            </a:pPr>
            <a:r>
              <a:rPr lang="en-US" sz="2380" spc="59">
                <a:solidFill>
                  <a:srgbClr val="000000"/>
                </a:solidFill>
                <a:latin typeface="Anton"/>
              </a:rPr>
              <a:t>"TIÊN PHONG ỨNG DỤNG </a:t>
            </a:r>
            <a:r>
              <a:rPr lang="en-US" sz="2380" spc="59">
                <a:solidFill>
                  <a:srgbClr val="FF5757"/>
                </a:solidFill>
                <a:latin typeface="Anton"/>
              </a:rPr>
              <a:t>CHUYỂN ĐỔI SỐ TRO﻿NG GIÁO DỤC"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13356" y="7989583"/>
            <a:ext cx="2866934" cy="656315"/>
            <a:chOff x="0" y="0"/>
            <a:chExt cx="3822578" cy="87508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822578" cy="875087"/>
              <a:chOff x="0" y="0"/>
              <a:chExt cx="812800" cy="18607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18607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86071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86071"/>
                    </a:lnTo>
                    <a:lnTo>
                      <a:pt x="0" y="186071"/>
                    </a:lnTo>
                    <a:close/>
                  </a:path>
                </a:pathLst>
              </a:custGeom>
              <a:solidFill>
                <a:srgbClr val="20378E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13280" tIns="13280" rIns="13280" bIns="13280" rtlCol="0" anchor="ctr"/>
              <a:lstStyle/>
              <a:p>
                <a:pPr algn="ctr">
                  <a:lnSpc>
                    <a:spcPts val="2933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364908" y="168806"/>
              <a:ext cx="3092762" cy="489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4"/>
                </a:lnSpc>
              </a:pPr>
              <a:r>
                <a:rPr lang="en-US" sz="2182" dirty="0">
                  <a:solidFill>
                    <a:srgbClr val="FDF701"/>
                  </a:solidFill>
                  <a:latin typeface="Montserrat Medium" pitchFamily="2" charset="77"/>
                </a:rPr>
                <a:t>TÌM HIỂU THÊM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0026797" y="1710903"/>
            <a:ext cx="6600084" cy="7833927"/>
          </a:xfrm>
          <a:custGeom>
            <a:avLst/>
            <a:gdLst/>
            <a:ahLst/>
            <a:cxnLst/>
            <a:rect l="l" t="t" r="r" b="b"/>
            <a:pathLst>
              <a:path w="6600084" h="7833927">
                <a:moveTo>
                  <a:pt x="0" y="0"/>
                </a:moveTo>
                <a:lnTo>
                  <a:pt x="6600084" y="0"/>
                </a:lnTo>
                <a:lnTo>
                  <a:pt x="6600084" y="7833927"/>
                </a:lnTo>
                <a:lnTo>
                  <a:pt x="0" y="78339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3" t="173" r="173" b="17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010590" y="8685744"/>
            <a:ext cx="5306625" cy="1804253"/>
          </a:xfrm>
          <a:custGeom>
            <a:avLst/>
            <a:gdLst/>
            <a:ahLst/>
            <a:cxnLst/>
            <a:rect l="l" t="t" r="r" b="b"/>
            <a:pathLst>
              <a:path w="5306625" h="1804253">
                <a:moveTo>
                  <a:pt x="0" y="0"/>
                </a:moveTo>
                <a:lnTo>
                  <a:pt x="5306625" y="0"/>
                </a:lnTo>
                <a:lnTo>
                  <a:pt x="5306625" y="1804253"/>
                </a:lnTo>
                <a:lnTo>
                  <a:pt x="0" y="180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3356" y="8862666"/>
            <a:ext cx="401196" cy="401196"/>
          </a:xfrm>
          <a:custGeom>
            <a:avLst/>
            <a:gdLst/>
            <a:ahLst/>
            <a:cxnLst/>
            <a:rect l="l" t="t" r="r" b="b"/>
            <a:pathLst>
              <a:path w="401196" h="401196">
                <a:moveTo>
                  <a:pt x="0" y="0"/>
                </a:moveTo>
                <a:lnTo>
                  <a:pt x="401196" y="0"/>
                </a:lnTo>
                <a:lnTo>
                  <a:pt x="401196" y="401196"/>
                </a:lnTo>
                <a:lnTo>
                  <a:pt x="0" y="401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1653433" y="0"/>
            <a:ext cx="7645156" cy="2599353"/>
          </a:xfrm>
          <a:custGeom>
            <a:avLst/>
            <a:gdLst/>
            <a:ahLst/>
            <a:cxnLst/>
            <a:rect l="l" t="t" r="r" b="b"/>
            <a:pathLst>
              <a:path w="7645156" h="2599353">
                <a:moveTo>
                  <a:pt x="7645157" y="2599353"/>
                </a:moveTo>
                <a:lnTo>
                  <a:pt x="0" y="2599353"/>
                </a:lnTo>
                <a:lnTo>
                  <a:pt x="0" y="0"/>
                </a:lnTo>
                <a:lnTo>
                  <a:pt x="7645157" y="0"/>
                </a:lnTo>
                <a:lnTo>
                  <a:pt x="7645157" y="25993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3155" y="1405628"/>
            <a:ext cx="12793684" cy="130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07"/>
              </a:lnSpc>
            </a:pPr>
            <a:r>
              <a:rPr lang="en-US" sz="7576" dirty="0">
                <a:solidFill>
                  <a:srgbClr val="20378E"/>
                </a:solidFill>
                <a:latin typeface="Anton"/>
              </a:rPr>
              <a:t>STEAM THIẾT KẾ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8133" y="8849804"/>
            <a:ext cx="4024498" cy="37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4"/>
              </a:lnSpc>
            </a:pPr>
            <a:r>
              <a:rPr lang="en-US" sz="2182">
                <a:solidFill>
                  <a:srgbClr val="000000"/>
                </a:solidFill>
                <a:latin typeface="DM Sans"/>
              </a:rPr>
              <a:t>steambinhlong.asia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73457" y="3822638"/>
            <a:ext cx="3822578" cy="1003427"/>
            <a:chOff x="0" y="0"/>
            <a:chExt cx="5096771" cy="13379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866136" y="327610"/>
              <a:ext cx="3092762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KẾT NỐI THẾ GIỚI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0471" y="5121245"/>
            <a:ext cx="3822578" cy="1003427"/>
            <a:chOff x="0" y="0"/>
            <a:chExt cx="5096771" cy="13379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689011" y="310535"/>
              <a:ext cx="355601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 TẠO SỰ KHÁC BIỆT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3457" y="6302368"/>
            <a:ext cx="3822578" cy="1003427"/>
            <a:chOff x="0" y="0"/>
            <a:chExt cx="5096771" cy="13379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90939" y="355873"/>
              <a:ext cx="4797525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 TIỀM NĂNG NGHỀ NGHIỆP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96035" y="3822638"/>
            <a:ext cx="3822578" cy="1003427"/>
            <a:chOff x="0" y="0"/>
            <a:chExt cx="5096771" cy="13379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835234" y="327610"/>
              <a:ext cx="342630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KIẾN TẠO TƯƠNG LAI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296035" y="5121245"/>
            <a:ext cx="3822578" cy="1003427"/>
            <a:chOff x="0" y="0"/>
            <a:chExt cx="5096771" cy="13379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677729" y="310535"/>
              <a:ext cx="374131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u="none">
                  <a:solidFill>
                    <a:srgbClr val="FFFFFF"/>
                  </a:solidFill>
                  <a:latin typeface="Anton"/>
                </a:rPr>
                <a:t> PHÁT TRIỂN TƯ DUY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96035" y="6302368"/>
            <a:ext cx="3822578" cy="1003427"/>
            <a:chOff x="0" y="0"/>
            <a:chExt cx="5096771" cy="13379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96771" cy="1337902"/>
            </a:xfrm>
            <a:custGeom>
              <a:avLst/>
              <a:gdLst/>
              <a:ahLst/>
              <a:cxnLst/>
              <a:rect l="l" t="t" r="r" b="b"/>
              <a:pathLst>
                <a:path w="5096771" h="1337902">
                  <a:moveTo>
                    <a:pt x="0" y="0"/>
                  </a:moveTo>
                  <a:lnTo>
                    <a:pt x="5096771" y="0"/>
                  </a:lnTo>
                  <a:lnTo>
                    <a:pt x="5096771" y="1337902"/>
                  </a:lnTo>
                  <a:lnTo>
                    <a:pt x="0" y="1337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677729" y="355873"/>
              <a:ext cx="3741313" cy="57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>
                  <a:solidFill>
                    <a:srgbClr val="FFFFFF"/>
                  </a:solidFill>
                  <a:latin typeface="Anton"/>
                </a:rPr>
                <a:t>TƯƠNG TÁC ĐA NGÀNH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3155" y="2741077"/>
            <a:ext cx="9948134" cy="40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332"/>
              </a:lnSpc>
              <a:spcBef>
                <a:spcPct val="0"/>
              </a:spcBef>
            </a:pPr>
            <a:r>
              <a:rPr lang="en-US" sz="2380" spc="59">
                <a:solidFill>
                  <a:srgbClr val="000000"/>
                </a:solidFill>
                <a:latin typeface="Anton"/>
              </a:rPr>
              <a:t>"TIÊN PHONG ỨNG DỤNG </a:t>
            </a:r>
            <a:r>
              <a:rPr lang="en-US" sz="2380" spc="59">
                <a:solidFill>
                  <a:srgbClr val="FF5757"/>
                </a:solidFill>
                <a:latin typeface="Anton"/>
              </a:rPr>
              <a:t>CHUYỂN ĐỔI SỐ TRO﻿NG GIÁO DỤC"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13356" y="7836708"/>
            <a:ext cx="2866934" cy="656315"/>
            <a:chOff x="0" y="0"/>
            <a:chExt cx="3822578" cy="87508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822578" cy="875087"/>
              <a:chOff x="0" y="0"/>
              <a:chExt cx="812800" cy="18607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18607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86071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86071"/>
                    </a:lnTo>
                    <a:lnTo>
                      <a:pt x="0" y="186071"/>
                    </a:lnTo>
                    <a:close/>
                  </a:path>
                </a:pathLst>
              </a:custGeom>
              <a:solidFill>
                <a:srgbClr val="20378E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13280" tIns="13280" rIns="13280" bIns="13280" rtlCol="0" anchor="ctr"/>
              <a:lstStyle/>
              <a:p>
                <a:pPr algn="ctr">
                  <a:lnSpc>
                    <a:spcPts val="2933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364908" y="168806"/>
              <a:ext cx="3092762" cy="489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4"/>
                </a:lnSpc>
              </a:pPr>
              <a:r>
                <a:rPr lang="en-US" sz="2182" dirty="0">
                  <a:solidFill>
                    <a:srgbClr val="FDF701"/>
                  </a:solidFill>
                  <a:latin typeface="Montserrat Medium" pitchFamily="2" charset="77"/>
                </a:rPr>
                <a:t>TÌM HIỂU THÊM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0151304" y="2630027"/>
            <a:ext cx="6351071" cy="6351071"/>
          </a:xfrm>
          <a:custGeom>
            <a:avLst/>
            <a:gdLst/>
            <a:ahLst/>
            <a:cxnLst/>
            <a:rect l="l" t="t" r="r" b="b"/>
            <a:pathLst>
              <a:path w="6351071" h="6351071">
                <a:moveTo>
                  <a:pt x="0" y="0"/>
                </a:moveTo>
                <a:lnTo>
                  <a:pt x="6351071" y="0"/>
                </a:lnTo>
                <a:lnTo>
                  <a:pt x="6351071" y="6351071"/>
                </a:lnTo>
                <a:lnTo>
                  <a:pt x="0" y="63510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406" b="114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218741" y="1360360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2800" y="4730044"/>
            <a:ext cx="7315200" cy="3828288"/>
          </a:xfrm>
          <a:custGeom>
            <a:avLst/>
            <a:gdLst/>
            <a:ahLst/>
            <a:cxnLst/>
            <a:rect l="l" t="t" r="r" b="b"/>
            <a:pathLst>
              <a:path w="7315200" h="3828288">
                <a:moveTo>
                  <a:pt x="0" y="0"/>
                </a:moveTo>
                <a:lnTo>
                  <a:pt x="7315200" y="0"/>
                </a:lnTo>
                <a:lnTo>
                  <a:pt x="7315200" y="3828288"/>
                </a:lnTo>
                <a:lnTo>
                  <a:pt x="0" y="382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081250" y="2285325"/>
            <a:ext cx="12671900" cy="5190300"/>
            <a:chOff x="0" y="0"/>
            <a:chExt cx="3337455" cy="13669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7455" cy="1366993"/>
            </a:xfrm>
            <a:custGeom>
              <a:avLst/>
              <a:gdLst/>
              <a:ahLst/>
              <a:cxnLst/>
              <a:rect l="l" t="t" r="r" b="b"/>
              <a:pathLst>
                <a:path w="3337455" h="1366993">
                  <a:moveTo>
                    <a:pt x="0" y="0"/>
                  </a:moveTo>
                  <a:lnTo>
                    <a:pt x="3337455" y="0"/>
                  </a:lnTo>
                  <a:lnTo>
                    <a:pt x="3337455" y="1366993"/>
                  </a:lnTo>
                  <a:lnTo>
                    <a:pt x="0" y="1366993"/>
                  </a:lnTo>
                  <a:close/>
                </a:path>
              </a:pathLst>
            </a:custGeom>
            <a:solidFill>
              <a:srgbClr val="041F4D"/>
            </a:solidFill>
            <a:ln w="95250">
              <a:solidFill>
                <a:srgbClr val="214E89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71845" y="3703222"/>
            <a:ext cx="11290710" cy="117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>
                <a:solidFill>
                  <a:srgbClr val="FFE459"/>
                </a:solidFill>
                <a:latin typeface="Anton"/>
              </a:rPr>
              <a:t>CHƯƠNG TRÌNH PHÙ HỢP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75100" y="5353050"/>
            <a:ext cx="9684200" cy="117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>
                <a:solidFill>
                  <a:srgbClr val="FFFFFF"/>
                </a:solidFill>
                <a:latin typeface="Anton"/>
              </a:rPr>
              <a:t>VỚI MỌI LỨA TUỔI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17581" y="573426"/>
            <a:ext cx="1140440" cy="558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327</Words>
  <Application>Microsoft Macintosh PowerPoint</Application>
  <PresentationFormat>Custom</PresentationFormat>
  <Paragraphs>63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Roboto</vt:lpstr>
      <vt:lpstr>Open Sans Bold</vt:lpstr>
      <vt:lpstr>Anton</vt:lpstr>
      <vt:lpstr>Montserrat Medium</vt:lpstr>
      <vt:lpstr>DM Sans</vt:lpstr>
      <vt:lpstr>Disket Mono</vt:lpstr>
      <vt:lpstr>Arial</vt:lpstr>
      <vt:lpstr>Open Sauce SemiBold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lớp học ảo steam qua website hỗ trợ học tập</dc:title>
  <cp:lastModifiedBy>Xudu</cp:lastModifiedBy>
  <cp:revision>2</cp:revision>
  <dcterms:created xsi:type="dcterms:W3CDTF">2006-08-16T00:00:00Z</dcterms:created>
  <dcterms:modified xsi:type="dcterms:W3CDTF">2023-06-01T19:08:43Z</dcterms:modified>
  <dc:identifier>DAFkk68DcPw</dc:identifier>
</cp:coreProperties>
</file>